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9"/>
  </p:notesMasterIdLst>
  <p:sldIdLst>
    <p:sldId id="295" r:id="rId2"/>
    <p:sldId id="296" r:id="rId3"/>
    <p:sldId id="290" r:id="rId4"/>
    <p:sldId id="297" r:id="rId5"/>
    <p:sldId id="301" r:id="rId6"/>
    <p:sldId id="300" r:id="rId7"/>
    <p:sldId id="307" r:id="rId8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4C964C"/>
    <a:srgbClr val="417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7" autoAdjust="0"/>
    <p:restoredTop sz="86364" autoAdjust="0"/>
  </p:normalViewPr>
  <p:slideViewPr>
    <p:cSldViewPr>
      <p:cViewPr varScale="1">
        <p:scale>
          <a:sx n="52" d="100"/>
          <a:sy n="52" d="100"/>
        </p:scale>
        <p:origin x="8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4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00.1.90\dati_utenti_utente17\Documenti\Controllo%20di%20gestione\Controllo%20Gestione%202015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VALORE DELLLA PRODUZIONE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4813648293963255"/>
          <c:y val="0.19432888597258677"/>
          <c:w val="0.82686351706036743"/>
          <c:h val="0.69827172645086033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Foglio1!$B$2:$B$10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Foglio1!$C$2:$C$10</c:f>
              <c:numCache>
                <c:formatCode>General</c:formatCode>
                <c:ptCount val="9"/>
                <c:pt idx="0">
                  <c:v>10563806</c:v>
                </c:pt>
                <c:pt idx="1">
                  <c:v>10982784</c:v>
                </c:pt>
                <c:pt idx="2">
                  <c:v>10575418</c:v>
                </c:pt>
                <c:pt idx="3">
                  <c:v>10235307</c:v>
                </c:pt>
                <c:pt idx="4">
                  <c:v>10206286</c:v>
                </c:pt>
                <c:pt idx="5">
                  <c:v>10476596</c:v>
                </c:pt>
                <c:pt idx="6">
                  <c:v>10425660</c:v>
                </c:pt>
                <c:pt idx="7">
                  <c:v>10457006</c:v>
                </c:pt>
                <c:pt idx="8">
                  <c:v>10340419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282877232"/>
        <c:axId val="336362160"/>
      </c:barChart>
      <c:catAx>
        <c:axId val="28287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62160"/>
        <c:crosses val="autoZero"/>
        <c:auto val="1"/>
        <c:lblAlgn val="ctr"/>
        <c:lblOffset val="100"/>
        <c:noMultiLvlLbl val="0"/>
      </c:catAx>
      <c:valAx>
        <c:axId val="336362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287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COSTI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Foglio1!$B$8:$B$16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Foglio1!$C$8:$C$16</c:f>
              <c:numCache>
                <c:formatCode>General</c:formatCode>
                <c:ptCount val="9"/>
                <c:pt idx="0">
                  <c:v>11034365</c:v>
                </c:pt>
                <c:pt idx="1">
                  <c:v>10866079</c:v>
                </c:pt>
                <c:pt idx="2">
                  <c:v>10699804</c:v>
                </c:pt>
                <c:pt idx="3">
                  <c:v>10099269</c:v>
                </c:pt>
                <c:pt idx="4">
                  <c:v>10014200</c:v>
                </c:pt>
                <c:pt idx="5">
                  <c:v>10414519</c:v>
                </c:pt>
                <c:pt idx="6">
                  <c:v>10500561</c:v>
                </c:pt>
                <c:pt idx="7">
                  <c:v>10590854</c:v>
                </c:pt>
                <c:pt idx="8">
                  <c:v>10293019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336365296"/>
        <c:axId val="336358632"/>
      </c:barChart>
      <c:catAx>
        <c:axId val="33636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58632"/>
        <c:crosses val="autoZero"/>
        <c:auto val="1"/>
        <c:lblAlgn val="ctr"/>
        <c:lblOffset val="100"/>
        <c:noMultiLvlLbl val="0"/>
      </c:catAx>
      <c:valAx>
        <c:axId val="336358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65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1077732912960295"/>
                  <c:y val="-0.3075413189812413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'SUDDIVISIONE COSTI'!$L$75:$L$81</c:f>
              <c:strCache>
                <c:ptCount val="7"/>
                <c:pt idx="0">
                  <c:v>costi diretti variabili</c:v>
                </c:pt>
                <c:pt idx="1">
                  <c:v>costi diretti da contratto</c:v>
                </c:pt>
                <c:pt idx="2">
                  <c:v>ammortamenti</c:v>
                </c:pt>
                <c:pt idx="3">
                  <c:v>oneri diversi</c:v>
                </c:pt>
                <c:pt idx="4">
                  <c:v>imposte </c:v>
                </c:pt>
                <c:pt idx="5">
                  <c:v>costi comuni da usl 5</c:v>
                </c:pt>
                <c:pt idx="6">
                  <c:v>costi comuni</c:v>
                </c:pt>
              </c:strCache>
            </c:strRef>
          </c:cat>
          <c:val>
            <c:numRef>
              <c:f>'SUDDIVISIONE COSTI'!$M$75:$M$81</c:f>
              <c:numCache>
                <c:formatCode>0.00%</c:formatCode>
                <c:ptCount val="7"/>
                <c:pt idx="0">
                  <c:v>0.73</c:v>
                </c:pt>
                <c:pt idx="1">
                  <c:v>0.06</c:v>
                </c:pt>
                <c:pt idx="2">
                  <c:v>0.04</c:v>
                </c:pt>
                <c:pt idx="3">
                  <c:v>0.01</c:v>
                </c:pt>
                <c:pt idx="4">
                  <c:v>0.02</c:v>
                </c:pt>
                <c:pt idx="5">
                  <c:v>0.05</c:v>
                </c:pt>
                <c:pt idx="6">
                  <c:v>0.09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2014</a:t>
            </a:r>
          </a:p>
        </c:rich>
      </c:tx>
      <c:layout>
        <c:manualLayout>
          <c:xMode val="edge"/>
          <c:yMode val="edge"/>
          <c:x val="0.61696841825791371"/>
          <c:y val="0.843237683201816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9.9006001931656165E-2"/>
          <c:y val="0.20679166827089671"/>
          <c:w val="0.78871308634335813"/>
          <c:h val="0.68761027894921378"/>
        </c:manualLayout>
      </c:layout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 b="1" dirty="0" smtClean="0"/>
              <a:t>2022</a:t>
            </a:r>
            <a:endParaRPr lang="it-IT" sz="2400" b="1" dirty="0"/>
          </a:p>
        </c:rich>
      </c:tx>
      <c:layout>
        <c:manualLayout>
          <c:xMode val="edge"/>
          <c:yMode val="edge"/>
          <c:x val="0.81898498927805574"/>
          <c:y val="0.862598917405549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explosion val="1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7162258756254459"/>
                  <c:y val="-2.33925130143877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436740528949249"/>
                  <c:y val="0.236849194270676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2580414581844174"/>
                  <c:y val="2.04684488875893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0028591851322397E-2"/>
                  <c:y val="-2.92406412679847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7169406719085113E-2"/>
                  <c:y val="4.67850260287755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6.0042887776983557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4303073624017155"/>
                  <c:y val="-3.21647053947831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Foglio1!$B$24:$B$33</c:f>
              <c:strCache>
                <c:ptCount val="10"/>
                <c:pt idx="0">
                  <c:v>COSTO MATERIE</c:v>
                </c:pt>
                <c:pt idx="1">
                  <c:v>COSTO SERVIZI</c:v>
                </c:pt>
                <c:pt idx="2">
                  <c:v>COSTO LOCAZIONI</c:v>
                </c:pt>
                <c:pt idx="3">
                  <c:v>COSTO PERSONALE</c:v>
                </c:pt>
                <c:pt idx="4">
                  <c:v>AMMORTAMENTI IMMATERIALI</c:v>
                </c:pt>
                <c:pt idx="5">
                  <c:v>AMMORTAMENTI MATERIALI</c:v>
                </c:pt>
                <c:pt idx="6">
                  <c:v>ACCANTONAMENTI</c:v>
                </c:pt>
                <c:pt idx="7">
                  <c:v>ONERI DIVERSI</c:v>
                </c:pt>
                <c:pt idx="8">
                  <c:v>ONERI FINANZIARI</c:v>
                </c:pt>
                <c:pt idx="9">
                  <c:v>IMPOSTE E TASSE</c:v>
                </c:pt>
              </c:strCache>
            </c:strRef>
          </c:cat>
          <c:val>
            <c:numRef>
              <c:f>Foglio1!$C$24:$C$33</c:f>
              <c:numCache>
                <c:formatCode>General</c:formatCode>
                <c:ptCount val="10"/>
                <c:pt idx="0">
                  <c:v>588582</c:v>
                </c:pt>
                <c:pt idx="1">
                  <c:v>1461906</c:v>
                </c:pt>
                <c:pt idx="2">
                  <c:v>683556</c:v>
                </c:pt>
                <c:pt idx="3">
                  <c:v>7086862</c:v>
                </c:pt>
                <c:pt idx="4">
                  <c:v>63448</c:v>
                </c:pt>
                <c:pt idx="5">
                  <c:v>88107</c:v>
                </c:pt>
                <c:pt idx="6">
                  <c:v>0</c:v>
                </c:pt>
                <c:pt idx="7">
                  <c:v>52531</c:v>
                </c:pt>
                <c:pt idx="8">
                  <c:v>0</c:v>
                </c:pt>
                <c:pt idx="9">
                  <c:v>13033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Evoluzione </a:t>
            </a:r>
          </a:p>
          <a:p>
            <a:pPr>
              <a:defRPr/>
            </a:pPr>
            <a:r>
              <a:rPr lang="it-IT" dirty="0" smtClean="0"/>
              <a:t>COSTO </a:t>
            </a:r>
            <a:r>
              <a:rPr lang="it-IT" dirty="0"/>
              <a:t>PERSONALE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231274910080685"/>
          <c:y val="0.10798712784006238"/>
          <c:w val="0.88614404102264999"/>
          <c:h val="0.81226230110987685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Foglio1!$C$56:$C$64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Foglio1!$D$56:$D$64</c:f>
              <c:numCache>
                <c:formatCode>General</c:formatCode>
                <c:ptCount val="9"/>
                <c:pt idx="0">
                  <c:v>6625478</c:v>
                </c:pt>
                <c:pt idx="1">
                  <c:v>6468850</c:v>
                </c:pt>
                <c:pt idx="2">
                  <c:v>6531833</c:v>
                </c:pt>
                <c:pt idx="3">
                  <c:v>6608047</c:v>
                </c:pt>
                <c:pt idx="4">
                  <c:v>6461521</c:v>
                </c:pt>
                <c:pt idx="5">
                  <c:v>6549617</c:v>
                </c:pt>
                <c:pt idx="6">
                  <c:v>6791712</c:v>
                </c:pt>
                <c:pt idx="7">
                  <c:v>7004419</c:v>
                </c:pt>
                <c:pt idx="8">
                  <c:v>6846375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336363728"/>
        <c:axId val="336359808"/>
      </c:barChart>
      <c:catAx>
        <c:axId val="33636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59808"/>
        <c:crosses val="autoZero"/>
        <c:auto val="1"/>
        <c:lblAlgn val="ctr"/>
        <c:lblOffset val="100"/>
        <c:noMultiLvlLbl val="0"/>
      </c:catAx>
      <c:valAx>
        <c:axId val="336359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6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Evoluzione </a:t>
            </a:r>
          </a:p>
          <a:p>
            <a:pPr>
              <a:defRPr/>
            </a:pPr>
            <a:r>
              <a:rPr lang="it-IT" dirty="0" smtClean="0"/>
              <a:t>COSTO </a:t>
            </a:r>
            <a:r>
              <a:rPr lang="it-IT" dirty="0"/>
              <a:t>MATERIE PRIME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9.7251020705745095E-2"/>
          <c:y val="0.17817970618817366"/>
          <c:w val="0.89040330028190917"/>
          <c:h val="0.76610627595924929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Foglio1!$C$67:$C$75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Foglio1!$D$67:$D$75</c:f>
              <c:numCache>
                <c:formatCode>General</c:formatCode>
                <c:ptCount val="9"/>
                <c:pt idx="0">
                  <c:v>957468</c:v>
                </c:pt>
                <c:pt idx="1">
                  <c:v>888102</c:v>
                </c:pt>
                <c:pt idx="2">
                  <c:v>877907</c:v>
                </c:pt>
                <c:pt idx="3">
                  <c:v>797874</c:v>
                </c:pt>
                <c:pt idx="4">
                  <c:v>708168</c:v>
                </c:pt>
                <c:pt idx="5">
                  <c:v>669427</c:v>
                </c:pt>
                <c:pt idx="6">
                  <c:v>834364</c:v>
                </c:pt>
                <c:pt idx="7">
                  <c:v>890207</c:v>
                </c:pt>
                <c:pt idx="8">
                  <c:v>588578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336364904"/>
        <c:axId val="336362552"/>
      </c:barChart>
      <c:catAx>
        <c:axId val="336364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62552"/>
        <c:crosses val="autoZero"/>
        <c:auto val="1"/>
        <c:lblAlgn val="ctr"/>
        <c:lblOffset val="100"/>
        <c:noMultiLvlLbl val="0"/>
      </c:catAx>
      <c:valAx>
        <c:axId val="336362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649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Evoluzione </a:t>
            </a:r>
          </a:p>
          <a:p>
            <a:pPr>
              <a:defRPr/>
            </a:pPr>
            <a:r>
              <a:rPr lang="it-IT" dirty="0" smtClean="0"/>
              <a:t>COSTO </a:t>
            </a:r>
            <a:r>
              <a:rPr lang="it-IT" dirty="0"/>
              <a:t>SERVIZI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225102070574512"/>
          <c:y val="0.18277158421668319"/>
          <c:w val="0.88774897929425489"/>
          <c:h val="0.76307704316771396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Foglio1!$C$79:$C$86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Foglio1!$D$79:$D$86</c:f>
              <c:numCache>
                <c:formatCode>General</c:formatCode>
                <c:ptCount val="8"/>
                <c:pt idx="0">
                  <c:v>2086703</c:v>
                </c:pt>
                <c:pt idx="1">
                  <c:v>1941717</c:v>
                </c:pt>
                <c:pt idx="2">
                  <c:v>1536804</c:v>
                </c:pt>
                <c:pt idx="3">
                  <c:v>1451371</c:v>
                </c:pt>
                <c:pt idx="4">
                  <c:v>1481150</c:v>
                </c:pt>
                <c:pt idx="5">
                  <c:v>1575112</c:v>
                </c:pt>
                <c:pt idx="6">
                  <c:v>1777395</c:v>
                </c:pt>
                <c:pt idx="7">
                  <c:v>1773152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336359024"/>
        <c:axId val="336361768"/>
      </c:barChart>
      <c:catAx>
        <c:axId val="33635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61768"/>
        <c:crosses val="autoZero"/>
        <c:auto val="1"/>
        <c:lblAlgn val="ctr"/>
        <c:lblOffset val="100"/>
        <c:noMultiLvlLbl val="0"/>
      </c:catAx>
      <c:valAx>
        <c:axId val="336361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635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Risultato di esercizio </a:t>
            </a:r>
            <a:r>
              <a:rPr lang="it-IT" dirty="0" smtClean="0"/>
              <a:t>2010-2022</a:t>
            </a:r>
            <a:endParaRPr lang="it-IT" dirty="0"/>
          </a:p>
        </c:rich>
      </c:tx>
      <c:layout>
        <c:manualLayout>
          <c:xMode val="edge"/>
          <c:yMode val="edge"/>
          <c:x val="0.19155475357247012"/>
          <c:y val="1.37052898641827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8.7968188004277248E-2"/>
          <c:y val="7.9079522516334377E-2"/>
          <c:w val="0.90587282492466215"/>
          <c:h val="0.79328969583429332"/>
        </c:manualLayout>
      </c:layout>
      <c:areaChart>
        <c:grouping val="standard"/>
        <c:varyColors val="0"/>
        <c:ser>
          <c:idx val="1"/>
          <c:order val="1"/>
          <c:spPr>
            <a:solidFill>
              <a:schemeClr val="bg1"/>
            </a:solidFill>
            <a:ln>
              <a:noFill/>
            </a:ln>
            <a:effectLst>
              <a:innerShdw blurRad="114300">
                <a:schemeClr val="accent2">
                  <a:lumMod val="75000"/>
                </a:schemeClr>
              </a:innerShdw>
            </a:effectLst>
          </c:spPr>
          <c:dLbls>
            <c:dLbl>
              <c:idx val="1"/>
              <c:layout>
                <c:manualLayout>
                  <c:x val="3.0864197530864196E-3"/>
                  <c:y val="0.260400507419471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6.39580193661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58370848008886E-17"/>
                  <c:y val="8.6800169139823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432098765432664E-3"/>
                  <c:y val="0.280958442215746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7.5379094253005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296296296296294E-3"/>
                  <c:y val="-3.197900968309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2592592592592587E-3"/>
                  <c:y val="-5.938958941145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716049382716049E-3"/>
                  <c:y val="-0.10507388895873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6296296296296294E-3"/>
                  <c:y val="-5.0252729502003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9.13685990945515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0.12791603873237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_(&quot;€&quot;* #,##0.00_);_(&quot;€&quot;* \(#,##0.00\);_(&quot;€&quot;* &quot;-&quot;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Foglio1!$D$2:$AA$2</c:f>
              <c:strCach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strCache>
            </c:strRef>
          </c:cat>
          <c:val>
            <c:numRef>
              <c:f>Foglio1!$D$3:$AA$3</c:f>
              <c:numCache>
                <c:formatCode>General</c:formatCode>
                <c:ptCount val="14"/>
                <c:pt idx="0">
                  <c:v>4128</c:v>
                </c:pt>
                <c:pt idx="1">
                  <c:v>0</c:v>
                </c:pt>
                <c:pt idx="2">
                  <c:v>-553845</c:v>
                </c:pt>
                <c:pt idx="3">
                  <c:v>-265371</c:v>
                </c:pt>
                <c:pt idx="4">
                  <c:v>-359167</c:v>
                </c:pt>
                <c:pt idx="5">
                  <c:v>-596333</c:v>
                </c:pt>
                <c:pt idx="6">
                  <c:v>4554</c:v>
                </c:pt>
                <c:pt idx="7">
                  <c:v>58854</c:v>
                </c:pt>
                <c:pt idx="8">
                  <c:v>42113</c:v>
                </c:pt>
                <c:pt idx="9">
                  <c:v>66033</c:v>
                </c:pt>
                <c:pt idx="10">
                  <c:v>110620</c:v>
                </c:pt>
                <c:pt idx="11">
                  <c:v>56949</c:v>
                </c:pt>
                <c:pt idx="12">
                  <c:v>35345</c:v>
                </c:pt>
                <c:pt idx="13">
                  <c:v>15179</c:v>
                </c:pt>
              </c:numCache>
            </c:numRef>
          </c:val>
          <c:extLst/>
        </c:ser>
        <c:dLbls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axId val="333897416"/>
        <c:axId val="333899768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>
                      <a:alpha val="74000"/>
                    </a:schemeClr>
                  </a:solidFill>
                  <a:ln>
                    <a:noFill/>
                  </a:ln>
                  <a:effectLst>
                    <a:innerShdw blurRad="114300">
                      <a:schemeClr val="accent1">
                        <a:lumMod val="75000"/>
                      </a:schemeClr>
                    </a:innerShdw>
                  </a:effectLst>
                </c:spP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330" b="1" i="0" u="none" strike="noStrike" kern="1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Foglio1!$D$2:$AA$2</c15:sqref>
                        </c15:formulaRef>
                      </c:ext>
                    </c:extLst>
                    <c:strCache>
                      <c:ptCount val="14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  <c:pt idx="10">
                        <c:v>2019</c:v>
                      </c:pt>
                      <c:pt idx="11">
                        <c:v>2020</c:v>
                      </c:pt>
                      <c:pt idx="12">
                        <c:v>2021</c:v>
                      </c:pt>
                      <c:pt idx="13">
                        <c:v>2022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Foglio1!$M$2:$W$2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2018</c:v>
                      </c:pt>
                    </c:numCache>
                  </c:numRef>
                </c:val>
              </c15:ser>
            </c15:filteredAreaSeries>
          </c:ext>
        </c:extLst>
      </c:areaChart>
      <c:catAx>
        <c:axId val="333897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3899768"/>
        <c:crosses val="autoZero"/>
        <c:auto val="1"/>
        <c:lblAlgn val="ctr"/>
        <c:lblOffset val="100"/>
        <c:noMultiLvlLbl val="0"/>
      </c:catAx>
      <c:valAx>
        <c:axId val="333899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3897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cs:styleClr val="auto">
        <a:lumMod val="50000"/>
      </cs:styleClr>
    </cs:fontRef>
    <cs:defRPr sz="133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74000"/>
        </a:schemeClr>
      </a:solidFill>
      <a:effectLst>
        <a:innerShdw blurRad="114300">
          <a:schemeClr val="phClr">
            <a:lumMod val="75000"/>
          </a:schemeClr>
        </a:innerShdw>
      </a:effectLst>
    </cs:spPr>
  </cs:dataPoint>
  <cs:dataPoint3D>
    <cs:lnRef idx="0"/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74000"/>
        </a:schemeClr>
      </a:solidFill>
      <a:effectLst>
        <a:innerShdw blurRad="114300">
          <a:schemeClr val="phClr">
            <a:lumMod val="75000"/>
          </a:schemeClr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0.15384</cdr:x>
      <cdr:y>0.65216</cdr:y>
    </cdr:from>
    <cdr:to>
      <cdr:x>0.36918</cdr:x>
      <cdr:y>0.77845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1238299" y="3048210"/>
          <a:ext cx="1733282" cy="59024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it-IT" dirty="0" smtClean="0"/>
            <a:t> con il personale medico libero professionale</a:t>
          </a:r>
          <a:endParaRPr lang="it-IT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C2F28E-C8A3-4188-A423-83A95B04729C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E37CC6-A8B1-416E-BACF-D2A68EB8C6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645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E37CC6-A8B1-416E-BACF-D2A68EB8C61D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33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E37CC6-A8B1-416E-BACF-D2A68EB8C61D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920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E37CC6-A8B1-416E-BACF-D2A68EB8C61D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669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2E291-E6FC-4FE5-AB8F-DFE17008D8EB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93F91-2D46-4C6D-AE92-1A5E217A62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7553-7CD0-46B5-9573-EF0A86746510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B584F-7A70-4AD4-9343-8FB5BF3983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47E14-5A98-4D99-A83A-A390F7D8B123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1099C-B376-492C-ABE5-D47B9555AF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4E2B1-1F7C-4C67-8997-DAA986DD4724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613CA-FE53-4FEE-84D2-1D3E817306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E365-AB90-49B2-881D-99CB305A81BD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831A7-2697-47E3-A00E-613B584009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063A-6E6A-44A6-818B-C7F6AC0AA05D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17AFE-39A8-4ABC-9C3F-417FD2F9BC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B4154-A885-4BA8-9A9D-A4F1EB3A9286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8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245C7-5B1B-441E-8EBC-F8289BC8A0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C7DE-E441-4771-BF85-CBCE36ADFE89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4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16D69-7221-4CA5-A2CE-474DC9A8F3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D4E3-65A3-42BD-8D06-9640428DF95E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A6032-E0D3-4C5B-BE5C-527DBE9F6B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0294D-A02F-4321-859A-BF645068D3C1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15AF-0B7B-4423-9360-F4E80FC122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taglia e arrotonda singolo angolo rettangol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olo rettango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igura a mano liber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9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F8156-CDE8-4505-96B5-7B1948441BFC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10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3E7D8-0184-4201-997E-C7D378ADB1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100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4101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7BEF22-5102-49C5-BA52-299B0EFEC788}" type="datetimeFigureOut">
              <a:rPr lang="it-IT"/>
              <a:pPr>
                <a:defRPr/>
              </a:pPr>
              <a:t>17/06/2024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5F31D6-0F44-49CE-AA7B-20DD97111E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4105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3" r:id="rId2"/>
    <p:sldLayoutId id="2147483762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63" r:id="rId9"/>
    <p:sldLayoutId id="2147483759" r:id="rId10"/>
    <p:sldLayoutId id="21474837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947039"/>
              </p:ext>
            </p:extLst>
          </p:nvPr>
        </p:nvGraphicFramePr>
        <p:xfrm>
          <a:off x="457200" y="1052737"/>
          <a:ext cx="8229600" cy="52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713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623618"/>
              </p:ext>
            </p:extLst>
          </p:nvPr>
        </p:nvGraphicFramePr>
        <p:xfrm>
          <a:off x="457200" y="908721"/>
          <a:ext cx="8229600" cy="541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827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773853" y="721708"/>
            <a:ext cx="62271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 smtClean="0">
                <a:solidFill>
                  <a:srgbClr val="417F41"/>
                </a:solidFill>
                <a:latin typeface="Times New Roman" pitchFamily="18" charset="0"/>
                <a:cs typeface="Times New Roman" pitchFamily="18" charset="0"/>
              </a:rPr>
              <a:t>Suddivisione Costi</a:t>
            </a:r>
            <a:endParaRPr lang="it-IT" sz="4800" dirty="0"/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742408804"/>
              </p:ext>
            </p:extLst>
          </p:nvPr>
        </p:nvGraphicFramePr>
        <p:xfrm>
          <a:off x="2341563" y="15393988"/>
          <a:ext cx="8772525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Connettore 2 7"/>
          <p:cNvCxnSpPr/>
          <p:nvPr/>
        </p:nvCxnSpPr>
        <p:spPr>
          <a:xfrm>
            <a:off x="8247063" y="18499138"/>
            <a:ext cx="0" cy="3124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ttangolo arrotondato 8"/>
          <p:cNvSpPr/>
          <p:nvPr/>
        </p:nvSpPr>
        <p:spPr>
          <a:xfrm>
            <a:off x="7104063" y="21728113"/>
            <a:ext cx="3228975" cy="11811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/>
              <a:t>Monitoraggio mensile </a:t>
            </a:r>
          </a:p>
          <a:p>
            <a:pPr algn="ctr"/>
            <a:endParaRPr lang="it-IT" sz="1100"/>
          </a:p>
          <a:p>
            <a:pPr algn="ctr"/>
            <a:r>
              <a:rPr lang="it-IT" sz="1100"/>
              <a:t>Costo standard per prodotto/Utente</a:t>
            </a:r>
          </a:p>
          <a:p>
            <a:pPr algn="ctr"/>
            <a:endParaRPr lang="it-IT" sz="1100"/>
          </a:p>
          <a:p>
            <a:pPr algn="ctr"/>
            <a:r>
              <a:rPr lang="it-IT" sz="1100"/>
              <a:t>HRG HealthCare Resource Groups</a:t>
            </a:r>
          </a:p>
        </p:txBody>
      </p:sp>
      <p:cxnSp>
        <p:nvCxnSpPr>
          <p:cNvPr id="10" name="Connettore 2 9"/>
          <p:cNvCxnSpPr/>
          <p:nvPr/>
        </p:nvCxnSpPr>
        <p:spPr>
          <a:xfrm>
            <a:off x="5199063" y="17641888"/>
            <a:ext cx="6591300" cy="38004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Rettangolo arrotondato 10"/>
          <p:cNvSpPr/>
          <p:nvPr/>
        </p:nvSpPr>
        <p:spPr>
          <a:xfrm>
            <a:off x="3398838" y="21737638"/>
            <a:ext cx="3228975" cy="11811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/>
              <a:t>Centri</a:t>
            </a:r>
            <a:r>
              <a:rPr lang="it-IT" sz="1100" baseline="0"/>
              <a:t> di spesa / Budget di spesa</a:t>
            </a:r>
            <a:endParaRPr lang="it-IT" sz="1100"/>
          </a:p>
        </p:txBody>
      </p:sp>
      <p:cxnSp>
        <p:nvCxnSpPr>
          <p:cNvPr id="12" name="Connettore 2 11"/>
          <p:cNvCxnSpPr/>
          <p:nvPr/>
        </p:nvCxnSpPr>
        <p:spPr>
          <a:xfrm>
            <a:off x="5513388" y="16851313"/>
            <a:ext cx="0" cy="4829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6151563" y="16575088"/>
            <a:ext cx="9525" cy="5114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Rettangolo arrotondato 13"/>
          <p:cNvSpPr/>
          <p:nvPr/>
        </p:nvSpPr>
        <p:spPr>
          <a:xfrm>
            <a:off x="10799763" y="21718588"/>
            <a:ext cx="3228975" cy="11811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/>
              <a:t>Oneri</a:t>
            </a:r>
            <a:r>
              <a:rPr lang="it-IT" sz="1100" baseline="0"/>
              <a:t>  annuali</a:t>
            </a:r>
            <a:endParaRPr lang="it-IT" sz="1100"/>
          </a:p>
        </p:txBody>
      </p:sp>
      <p:cxnSp>
        <p:nvCxnSpPr>
          <p:cNvPr id="15" name="Connettore 2 14"/>
          <p:cNvCxnSpPr/>
          <p:nvPr/>
        </p:nvCxnSpPr>
        <p:spPr>
          <a:xfrm>
            <a:off x="4770438" y="18108613"/>
            <a:ext cx="19050" cy="3629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5903913" y="17641888"/>
            <a:ext cx="6591300" cy="38004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5551488" y="17213263"/>
            <a:ext cx="7467600" cy="4324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19" name="Segnaposto contenut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332345"/>
              </p:ext>
            </p:extLst>
          </p:nvPr>
        </p:nvGraphicFramePr>
        <p:xfrm>
          <a:off x="428179" y="1752730"/>
          <a:ext cx="3826768" cy="4623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728318"/>
              </p:ext>
            </p:extLst>
          </p:nvPr>
        </p:nvGraphicFramePr>
        <p:xfrm>
          <a:off x="669405" y="1892958"/>
          <a:ext cx="8049145" cy="4673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0256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917541"/>
              </p:ext>
            </p:extLst>
          </p:nvPr>
        </p:nvGraphicFramePr>
        <p:xfrm>
          <a:off x="683568" y="1556792"/>
          <a:ext cx="8229600" cy="4767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413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479261"/>
              </p:ext>
            </p:extLst>
          </p:nvPr>
        </p:nvGraphicFramePr>
        <p:xfrm>
          <a:off x="457200" y="692697"/>
          <a:ext cx="8229600" cy="5631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4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226807"/>
              </p:ext>
            </p:extLst>
          </p:nvPr>
        </p:nvGraphicFramePr>
        <p:xfrm>
          <a:off x="457200" y="764705"/>
          <a:ext cx="8229600" cy="5559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61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238349"/>
              </p:ext>
            </p:extLst>
          </p:nvPr>
        </p:nvGraphicFramePr>
        <p:xfrm>
          <a:off x="467544" y="764704"/>
          <a:ext cx="8229600" cy="5559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602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2525</TotalTime>
  <Words>62</Words>
  <Application>Microsoft Office PowerPoint</Application>
  <PresentationFormat>Presentazione su schermo (4:3)</PresentationFormat>
  <Paragraphs>34</Paragraphs>
  <Slides>7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Constantia</vt:lpstr>
      <vt:lpstr>Times New Roman</vt:lpstr>
      <vt:lpstr>Wingdings 2</vt:lpstr>
      <vt:lpstr>Tema1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17</dc:creator>
  <cp:lastModifiedBy>Sandra Biondi</cp:lastModifiedBy>
  <cp:revision>224</cp:revision>
  <cp:lastPrinted>2023-03-08T09:28:54Z</cp:lastPrinted>
  <dcterms:created xsi:type="dcterms:W3CDTF">2008-10-06T13:35:27Z</dcterms:created>
  <dcterms:modified xsi:type="dcterms:W3CDTF">2024-06-17T16:06:31Z</dcterms:modified>
</cp:coreProperties>
</file>